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6858000" cy="9906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6" d="100"/>
          <a:sy n="106" d="100"/>
        </p:scale>
        <p:origin x="1122" y="-13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0A2D1-27D5-419E-B36A-EAE9EFB4EE86}" type="datetimeFigureOut">
              <a:rPr lang="ru-RU" smtClean="0"/>
              <a:t>13.10.2016</a:t>
            </a:fld>
            <a:endParaRPr lang="ru-RU"/>
          </a:p>
        </p:txBody>
      </p:sp>
      <p:sp>
        <p:nvSpPr>
          <p:cNvPr id="4" name="Образ слайда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AE6B5-626F-475E-8033-70A5808899B5}" type="slidenum">
              <a:rPr lang="ru-RU" smtClean="0"/>
              <a:t>‹#›</a:t>
            </a:fld>
            <a:endParaRPr lang="ru-RU"/>
          </a:p>
        </p:txBody>
      </p:sp>
    </p:spTree>
    <p:extLst>
      <p:ext uri="{BB962C8B-B14F-4D97-AF65-F5344CB8AC3E}">
        <p14:creationId xmlns:p14="http://schemas.microsoft.com/office/powerpoint/2010/main" val="2203326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AEAE6B5-626F-475E-8033-70A5808899B5}" type="slidenum">
              <a:rPr lang="ru-RU" smtClean="0"/>
              <a:t>6</a:t>
            </a:fld>
            <a:endParaRPr lang="ru-RU"/>
          </a:p>
        </p:txBody>
      </p:sp>
    </p:spTree>
    <p:extLst>
      <p:ext uri="{BB962C8B-B14F-4D97-AF65-F5344CB8AC3E}">
        <p14:creationId xmlns:p14="http://schemas.microsoft.com/office/powerpoint/2010/main" val="3017845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50" y="1621191"/>
            <a:ext cx="5143500" cy="3448756"/>
          </a:xfrm>
        </p:spPr>
        <p:txBody>
          <a:bodyPr anchor="b"/>
          <a:lstStyle>
            <a:lvl1pPr algn="ctr">
              <a:defRPr sz="8666"/>
            </a:lvl1pPr>
          </a:lstStyle>
          <a:p>
            <a:r>
              <a:rPr lang="ru-RU" smtClean="0"/>
              <a:t>Образец заголовка</a:t>
            </a:r>
            <a:endParaRPr lang="ru-RU"/>
          </a:p>
        </p:txBody>
      </p:sp>
      <p:sp>
        <p:nvSpPr>
          <p:cNvPr id="3" name="Подзаголовок 2"/>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B52174D-C263-4F84-B3B1-E35260462DD7}" type="datetimeFigureOut">
              <a:rPr lang="ru-RU" smtClean="0"/>
              <a:t>13.10.2016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34A48E-C3AE-4537-AF6D-F0D806D83C8C}" type="slidenum">
              <a:rPr lang="ru-RU" smtClean="0"/>
              <a:t>‹#›</a:t>
            </a:fld>
            <a:endParaRPr lang="ru-RU"/>
          </a:p>
        </p:txBody>
      </p:sp>
    </p:spTree>
    <p:extLst>
      <p:ext uri="{BB962C8B-B14F-4D97-AF65-F5344CB8AC3E}">
        <p14:creationId xmlns:p14="http://schemas.microsoft.com/office/powerpoint/2010/main" val="1077133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52174D-C263-4F84-B3B1-E35260462DD7}" type="datetimeFigureOut">
              <a:rPr lang="ru-RU" smtClean="0"/>
              <a:t>13.10.2016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34A48E-C3AE-4537-AF6D-F0D806D83C8C}" type="slidenum">
              <a:rPr lang="ru-RU" smtClean="0"/>
              <a:t>‹#›</a:t>
            </a:fld>
            <a:endParaRPr lang="ru-RU"/>
          </a:p>
        </p:txBody>
      </p:sp>
    </p:spTree>
    <p:extLst>
      <p:ext uri="{BB962C8B-B14F-4D97-AF65-F5344CB8AC3E}">
        <p14:creationId xmlns:p14="http://schemas.microsoft.com/office/powerpoint/2010/main" val="351308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2761060" y="761294"/>
            <a:ext cx="831354" cy="1212567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65212" y="761294"/>
            <a:ext cx="2410122" cy="1212567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52174D-C263-4F84-B3B1-E35260462DD7}" type="datetimeFigureOut">
              <a:rPr lang="ru-RU" smtClean="0"/>
              <a:t>13.10.2016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34A48E-C3AE-4537-AF6D-F0D806D83C8C}" type="slidenum">
              <a:rPr lang="ru-RU" smtClean="0"/>
              <a:t>‹#›</a:t>
            </a:fld>
            <a:endParaRPr lang="ru-RU"/>
          </a:p>
        </p:txBody>
      </p:sp>
    </p:spTree>
    <p:extLst>
      <p:ext uri="{BB962C8B-B14F-4D97-AF65-F5344CB8AC3E}">
        <p14:creationId xmlns:p14="http://schemas.microsoft.com/office/powerpoint/2010/main" val="28728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52174D-C263-4F84-B3B1-E35260462DD7}" type="datetimeFigureOut">
              <a:rPr lang="ru-RU" smtClean="0"/>
              <a:t>13.10.2016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34A48E-C3AE-4537-AF6D-F0D806D83C8C}" type="slidenum">
              <a:rPr lang="ru-RU" smtClean="0"/>
              <a:t>‹#›</a:t>
            </a:fld>
            <a:endParaRPr lang="ru-RU"/>
          </a:p>
        </p:txBody>
      </p:sp>
    </p:spTree>
    <p:extLst>
      <p:ext uri="{BB962C8B-B14F-4D97-AF65-F5344CB8AC3E}">
        <p14:creationId xmlns:p14="http://schemas.microsoft.com/office/powerpoint/2010/main" val="2506434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916" y="2469622"/>
            <a:ext cx="5915025" cy="4120620"/>
          </a:xfrm>
        </p:spPr>
        <p:txBody>
          <a:bodyPr anchor="b"/>
          <a:lstStyle>
            <a:lvl1pPr>
              <a:defRPr sz="8666"/>
            </a:lvl1pPr>
          </a:lstStyle>
          <a:p>
            <a:r>
              <a:rPr lang="ru-RU" smtClean="0"/>
              <a:t>Образец заголовка</a:t>
            </a:r>
            <a:endParaRPr lang="ru-RU"/>
          </a:p>
        </p:txBody>
      </p:sp>
      <p:sp>
        <p:nvSpPr>
          <p:cNvPr id="3" name="Текст 2"/>
          <p:cNvSpPr>
            <a:spLocks noGrp="1"/>
          </p:cNvSpPr>
          <p:nvPr>
            <p:ph type="body" idx="1"/>
          </p:nvPr>
        </p:nvSpPr>
        <p:spPr>
          <a:xfrm>
            <a:off x="467916" y="6629225"/>
            <a:ext cx="5915025" cy="2166937"/>
          </a:xfrm>
        </p:spPr>
        <p:txBody>
          <a:bodyPr/>
          <a:lstStyle>
            <a:lvl1pPr marL="0" indent="0">
              <a:buNone/>
              <a:defRPr sz="3467">
                <a:solidFill>
                  <a:schemeClr val="tx1">
                    <a:tint val="75000"/>
                  </a:schemeClr>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B52174D-C263-4F84-B3B1-E35260462DD7}" type="datetimeFigureOut">
              <a:rPr lang="ru-RU" smtClean="0"/>
              <a:t>13.10.2016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34A48E-C3AE-4537-AF6D-F0D806D83C8C}" type="slidenum">
              <a:rPr lang="ru-RU" smtClean="0"/>
              <a:t>‹#›</a:t>
            </a:fld>
            <a:endParaRPr lang="ru-RU"/>
          </a:p>
        </p:txBody>
      </p:sp>
    </p:spTree>
    <p:extLst>
      <p:ext uri="{BB962C8B-B14F-4D97-AF65-F5344CB8AC3E}">
        <p14:creationId xmlns:p14="http://schemas.microsoft.com/office/powerpoint/2010/main" val="2134073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65212" y="3808766"/>
            <a:ext cx="1620738" cy="907820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1971675" y="3808766"/>
            <a:ext cx="1620739" cy="907820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B52174D-C263-4F84-B3B1-E35260462DD7}" type="datetimeFigureOut">
              <a:rPr lang="ru-RU" smtClean="0"/>
              <a:t>13.10.2016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34A48E-C3AE-4537-AF6D-F0D806D83C8C}" type="slidenum">
              <a:rPr lang="ru-RU" smtClean="0"/>
              <a:t>‹#›</a:t>
            </a:fld>
            <a:endParaRPr lang="ru-RU"/>
          </a:p>
        </p:txBody>
      </p:sp>
    </p:spTree>
    <p:extLst>
      <p:ext uri="{BB962C8B-B14F-4D97-AF65-F5344CB8AC3E}">
        <p14:creationId xmlns:p14="http://schemas.microsoft.com/office/powerpoint/2010/main" val="238847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381" y="527404"/>
            <a:ext cx="5915025" cy="1914702"/>
          </a:xfrm>
        </p:spPr>
        <p:txBody>
          <a:bodyPr/>
          <a:lstStyle/>
          <a:p>
            <a:r>
              <a:rPr lang="ru-RU" smtClean="0"/>
              <a:t>Образец заголовка</a:t>
            </a:r>
            <a:endParaRPr lang="ru-RU"/>
          </a:p>
        </p:txBody>
      </p:sp>
      <p:sp>
        <p:nvSpPr>
          <p:cNvPr id="3" name="Текст 2"/>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ru-RU" smtClean="0"/>
              <a:t>Образец текста</a:t>
            </a:r>
          </a:p>
        </p:txBody>
      </p:sp>
      <p:sp>
        <p:nvSpPr>
          <p:cNvPr id="4" name="Объект 3"/>
          <p:cNvSpPr>
            <a:spLocks noGrp="1"/>
          </p:cNvSpPr>
          <p:nvPr>
            <p:ph sz="half" idx="2"/>
          </p:nvPr>
        </p:nvSpPr>
        <p:spPr>
          <a:xfrm>
            <a:off x="472381" y="3618442"/>
            <a:ext cx="2901255" cy="532218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ru-RU" smtClean="0"/>
              <a:t>Образец текста</a:t>
            </a:r>
          </a:p>
        </p:txBody>
      </p:sp>
      <p:sp>
        <p:nvSpPr>
          <p:cNvPr id="6" name="Объект 5"/>
          <p:cNvSpPr>
            <a:spLocks noGrp="1"/>
          </p:cNvSpPr>
          <p:nvPr>
            <p:ph sz="quarter" idx="4"/>
          </p:nvPr>
        </p:nvSpPr>
        <p:spPr>
          <a:xfrm>
            <a:off x="3471863" y="3618442"/>
            <a:ext cx="2915543" cy="532218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B52174D-C263-4F84-B3B1-E35260462DD7}" type="datetimeFigureOut">
              <a:rPr lang="ru-RU" smtClean="0"/>
              <a:t>13.10.2016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434A48E-C3AE-4537-AF6D-F0D806D83C8C}" type="slidenum">
              <a:rPr lang="ru-RU" smtClean="0"/>
              <a:t>‹#›</a:t>
            </a:fld>
            <a:endParaRPr lang="ru-RU"/>
          </a:p>
        </p:txBody>
      </p:sp>
    </p:spTree>
    <p:extLst>
      <p:ext uri="{BB962C8B-B14F-4D97-AF65-F5344CB8AC3E}">
        <p14:creationId xmlns:p14="http://schemas.microsoft.com/office/powerpoint/2010/main" val="3644537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B52174D-C263-4F84-B3B1-E35260462DD7}" type="datetimeFigureOut">
              <a:rPr lang="ru-RU" smtClean="0"/>
              <a:t>13.10.2016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434A48E-C3AE-4537-AF6D-F0D806D83C8C}" type="slidenum">
              <a:rPr lang="ru-RU" smtClean="0"/>
              <a:t>‹#›</a:t>
            </a:fld>
            <a:endParaRPr lang="ru-RU"/>
          </a:p>
        </p:txBody>
      </p:sp>
    </p:spTree>
    <p:extLst>
      <p:ext uri="{BB962C8B-B14F-4D97-AF65-F5344CB8AC3E}">
        <p14:creationId xmlns:p14="http://schemas.microsoft.com/office/powerpoint/2010/main" val="3025215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B52174D-C263-4F84-B3B1-E35260462DD7}" type="datetimeFigureOut">
              <a:rPr lang="ru-RU" smtClean="0"/>
              <a:t>13.10.2016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434A48E-C3AE-4537-AF6D-F0D806D83C8C}" type="slidenum">
              <a:rPr lang="ru-RU" smtClean="0"/>
              <a:t>‹#›</a:t>
            </a:fld>
            <a:endParaRPr lang="ru-RU"/>
          </a:p>
        </p:txBody>
      </p:sp>
    </p:spTree>
    <p:extLst>
      <p:ext uri="{BB962C8B-B14F-4D97-AF65-F5344CB8AC3E}">
        <p14:creationId xmlns:p14="http://schemas.microsoft.com/office/powerpoint/2010/main" val="1463813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381" y="660400"/>
            <a:ext cx="2211883" cy="2311400"/>
          </a:xfrm>
        </p:spPr>
        <p:txBody>
          <a:bodyPr anchor="b"/>
          <a:lstStyle>
            <a:lvl1pPr>
              <a:defRPr sz="4622"/>
            </a:lvl1pPr>
          </a:lstStyle>
          <a:p>
            <a:r>
              <a:rPr lang="ru-RU" smtClean="0"/>
              <a:t>Образец заголовка</a:t>
            </a:r>
            <a:endParaRPr lang="ru-RU"/>
          </a:p>
        </p:txBody>
      </p:sp>
      <p:sp>
        <p:nvSpPr>
          <p:cNvPr id="3" name="Объект 2"/>
          <p:cNvSpPr>
            <a:spLocks noGrp="1"/>
          </p:cNvSpPr>
          <p:nvPr>
            <p:ph idx="1"/>
          </p:nvPr>
        </p:nvSpPr>
        <p:spPr>
          <a:xfrm>
            <a:off x="2915543" y="1426281"/>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ru-RU" smtClean="0"/>
              <a:t>Образец текста</a:t>
            </a:r>
          </a:p>
        </p:txBody>
      </p:sp>
      <p:sp>
        <p:nvSpPr>
          <p:cNvPr id="5" name="Дата 4"/>
          <p:cNvSpPr>
            <a:spLocks noGrp="1"/>
          </p:cNvSpPr>
          <p:nvPr>
            <p:ph type="dt" sz="half" idx="10"/>
          </p:nvPr>
        </p:nvSpPr>
        <p:spPr/>
        <p:txBody>
          <a:bodyPr/>
          <a:lstStyle/>
          <a:p>
            <a:fld id="{FB52174D-C263-4F84-B3B1-E35260462DD7}" type="datetimeFigureOut">
              <a:rPr lang="ru-RU" smtClean="0"/>
              <a:t>13.10.2016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34A48E-C3AE-4537-AF6D-F0D806D83C8C}" type="slidenum">
              <a:rPr lang="ru-RU" smtClean="0"/>
              <a:t>‹#›</a:t>
            </a:fld>
            <a:endParaRPr lang="ru-RU"/>
          </a:p>
        </p:txBody>
      </p:sp>
    </p:spTree>
    <p:extLst>
      <p:ext uri="{BB962C8B-B14F-4D97-AF65-F5344CB8AC3E}">
        <p14:creationId xmlns:p14="http://schemas.microsoft.com/office/powerpoint/2010/main" val="2218990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381" y="660400"/>
            <a:ext cx="2211883" cy="2311400"/>
          </a:xfrm>
        </p:spPr>
        <p:txBody>
          <a:bodyPr anchor="b"/>
          <a:lstStyle>
            <a:lvl1pPr>
              <a:defRPr sz="4622"/>
            </a:lvl1pPr>
          </a:lstStyle>
          <a:p>
            <a:r>
              <a:rPr lang="ru-RU" smtClean="0"/>
              <a:t>Образец заголовка</a:t>
            </a:r>
            <a:endParaRPr lang="ru-RU"/>
          </a:p>
        </p:txBody>
      </p:sp>
      <p:sp>
        <p:nvSpPr>
          <p:cNvPr id="3" name="Рисунок 2"/>
          <p:cNvSpPr>
            <a:spLocks noGrp="1"/>
          </p:cNvSpPr>
          <p:nvPr>
            <p:ph type="pic" idx="1"/>
          </p:nvPr>
        </p:nvSpPr>
        <p:spPr>
          <a:xfrm>
            <a:off x="2915543" y="1426281"/>
            <a:ext cx="3471863" cy="7039681"/>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lang="ru-RU"/>
          </a:p>
        </p:txBody>
      </p:sp>
      <p:sp>
        <p:nvSpPr>
          <p:cNvPr id="4" name="Текст 3"/>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ru-RU" smtClean="0"/>
              <a:t>Образец текста</a:t>
            </a:r>
          </a:p>
        </p:txBody>
      </p:sp>
      <p:sp>
        <p:nvSpPr>
          <p:cNvPr id="5" name="Дата 4"/>
          <p:cNvSpPr>
            <a:spLocks noGrp="1"/>
          </p:cNvSpPr>
          <p:nvPr>
            <p:ph type="dt" sz="half" idx="10"/>
          </p:nvPr>
        </p:nvSpPr>
        <p:spPr/>
        <p:txBody>
          <a:bodyPr/>
          <a:lstStyle/>
          <a:p>
            <a:fld id="{FB52174D-C263-4F84-B3B1-E35260462DD7}" type="datetimeFigureOut">
              <a:rPr lang="ru-RU" smtClean="0"/>
              <a:t>13.10.2016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34A48E-C3AE-4537-AF6D-F0D806D83C8C}" type="slidenum">
              <a:rPr lang="ru-RU" smtClean="0"/>
              <a:t>‹#›</a:t>
            </a:fld>
            <a:endParaRPr lang="ru-RU"/>
          </a:p>
        </p:txBody>
      </p:sp>
    </p:spTree>
    <p:extLst>
      <p:ext uri="{BB962C8B-B14F-4D97-AF65-F5344CB8AC3E}">
        <p14:creationId xmlns:p14="http://schemas.microsoft.com/office/powerpoint/2010/main" val="1576127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FB52174D-C263-4F84-B3B1-E35260462DD7}" type="datetimeFigureOut">
              <a:rPr lang="ru-RU" smtClean="0"/>
              <a:t>13.10.2016</a:t>
            </a:fld>
            <a:endParaRPr lang="ru-RU"/>
          </a:p>
        </p:txBody>
      </p:sp>
      <p:sp>
        <p:nvSpPr>
          <p:cNvPr id="5" name="Нижний колонтитул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A434A48E-C3AE-4537-AF6D-F0D806D83C8C}" type="slidenum">
              <a:rPr lang="ru-RU" smtClean="0"/>
              <a:t>‹#›</a:t>
            </a:fld>
            <a:endParaRPr lang="ru-RU"/>
          </a:p>
        </p:txBody>
      </p:sp>
    </p:spTree>
    <p:extLst>
      <p:ext uri="{BB962C8B-B14F-4D97-AF65-F5344CB8AC3E}">
        <p14:creationId xmlns:p14="http://schemas.microsoft.com/office/powerpoint/2010/main" val="335622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ru-RU"/>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513"/>
            <a:ext cx="6858000" cy="9848973"/>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1" y="4775199"/>
            <a:ext cx="9843269" cy="7029136"/>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283" y="2844801"/>
            <a:ext cx="9584951" cy="6844670"/>
          </a:xfrm>
          <a:prstGeom prst="rect">
            <a:avLst/>
          </a:prstGeom>
        </p:spPr>
      </p:pic>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2799" y="5721665"/>
            <a:ext cx="6858000" cy="4897338"/>
          </a:xfrm>
          <a:prstGeom prst="rect">
            <a:avLst/>
          </a:prstGeom>
        </p:spPr>
      </p:pic>
      <p:sp>
        <p:nvSpPr>
          <p:cNvPr id="9" name="TextBox 8"/>
          <p:cNvSpPr txBox="1"/>
          <p:nvPr/>
        </p:nvSpPr>
        <p:spPr>
          <a:xfrm>
            <a:off x="590550" y="1466850"/>
            <a:ext cx="5712969" cy="4801314"/>
          </a:xfrm>
          <a:prstGeom prst="rect">
            <a:avLst/>
          </a:prstGeom>
          <a:noFill/>
        </p:spPr>
        <p:txBody>
          <a:bodyPr wrap="square" rtlCol="0">
            <a:spAutoFit/>
          </a:bodyPr>
          <a:lstStyle/>
          <a:p>
            <a:pPr algn="ctr"/>
            <a:r>
              <a:rPr lang="ru-RU" sz="4800" b="1" dirty="0">
                <a:solidFill>
                  <a:schemeClr val="bg1"/>
                </a:solidFill>
                <a:effectLst>
                  <a:innerShdw blurRad="63500" dist="50800" dir="18900000">
                    <a:prstClr val="black">
                      <a:alpha val="50000"/>
                    </a:prstClr>
                  </a:innerShdw>
                </a:effectLst>
              </a:rPr>
              <a:t>Консультация для родителей </a:t>
            </a:r>
            <a:endParaRPr lang="ru-RU" sz="4800" b="1" dirty="0" smtClean="0">
              <a:solidFill>
                <a:schemeClr val="bg1"/>
              </a:solidFill>
              <a:effectLst>
                <a:innerShdw blurRad="63500" dist="50800" dir="18900000">
                  <a:prstClr val="black">
                    <a:alpha val="50000"/>
                  </a:prstClr>
                </a:innerShdw>
              </a:effectLst>
            </a:endParaRPr>
          </a:p>
          <a:p>
            <a:pPr algn="ctr"/>
            <a:r>
              <a:rPr lang="ru-RU" sz="4800" b="1" dirty="0" smtClean="0">
                <a:solidFill>
                  <a:schemeClr val="bg1"/>
                </a:solidFill>
                <a:effectLst>
                  <a:innerShdw blurRad="63500" dist="50800" dir="18900000">
                    <a:prstClr val="black">
                      <a:alpha val="50000"/>
                    </a:prstClr>
                  </a:innerShdw>
                </a:effectLst>
              </a:rPr>
              <a:t>"</a:t>
            </a:r>
            <a:r>
              <a:rPr lang="ru-RU" sz="4800" b="1" dirty="0">
                <a:solidFill>
                  <a:schemeClr val="bg1"/>
                </a:solidFill>
                <a:effectLst>
                  <a:innerShdw blurRad="63500" dist="50800" dir="18900000">
                    <a:prstClr val="black">
                      <a:alpha val="50000"/>
                    </a:prstClr>
                  </a:innerShdw>
                </a:effectLst>
              </a:rPr>
              <a:t>Как сделать зимнюю прогулку с малышом приятной и полезной".</a:t>
            </a:r>
          </a:p>
          <a:p>
            <a:endParaRPr lang="ru-RU" dirty="0"/>
          </a:p>
        </p:txBody>
      </p:sp>
    </p:spTree>
    <p:extLst>
      <p:ext uri="{BB962C8B-B14F-4D97-AF65-F5344CB8AC3E}">
        <p14:creationId xmlns:p14="http://schemas.microsoft.com/office/powerpoint/2010/main" val="206377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897708" cy="9906000"/>
          </a:xfrm>
        </p:spPr>
      </p:pic>
      <p:sp>
        <p:nvSpPr>
          <p:cNvPr id="5" name="TextBox 4"/>
          <p:cNvSpPr txBox="1"/>
          <p:nvPr/>
        </p:nvSpPr>
        <p:spPr>
          <a:xfrm>
            <a:off x="323850" y="247650"/>
            <a:ext cx="6267450" cy="9510296"/>
          </a:xfrm>
          <a:prstGeom prst="rect">
            <a:avLst/>
          </a:prstGeom>
          <a:noFill/>
        </p:spPr>
        <p:txBody>
          <a:bodyPr wrap="square" rtlCol="0">
            <a:spAutoFit/>
          </a:bodyPr>
          <a:lstStyle/>
          <a:p>
            <a:r>
              <a:rPr lang="ru-RU" dirty="0"/>
              <a:t>Дети обожают прогулки. Во-первых, на улице всегда интересно. Во-вторых, там родители принадлежат им целиком и полностью, не то, что дома, где у взрослых всегда найдутся важные дела. Вот вам и гениальная возможность совместить полезное с приятным.</a:t>
            </a:r>
          </a:p>
          <a:p>
            <a:r>
              <a:rPr lang="ru-RU" dirty="0"/>
              <a:t>      Зимняя прогулка с ребёнком может быть полезной не только из-за свежего воздуха и возможности физического развития. Здесь вы неназойливо развиваете и воспитываете своего малыша. Одна маленькая уловка: чем бы вы ни хотели занять  своё солнышко, назовите это занятие игрой – и вам обеспечено стопроцентное внимание и деятельное участие. Специальное снаряжение? Две пары варежек (лучше непромокаемых), большое ведерко, лопата или совочек с длинной ручкой, санки (коньки или лыжи), корм для птиц и животных. Остальное – по теме назначенной вами беседы или игры. Хорошая и полезная прогулка состоит из трех частей: наблюдения и беседы, развивающей игры или свободного времени для личного творчества. Конечно, это деление чисто условное, и четких границ между каждой нет. </a:t>
            </a:r>
            <a:r>
              <a:rPr lang="ru-RU" dirty="0" smtClean="0"/>
              <a:t>Не столь важно, в каком порядке вы будете проводить свои занятия. Тему для наблюдения и беседы вы выбираете, конечно, с учетом возраста своего ребенка. Например: «Деревья зимой», «Какая сегодня погода», «Что делают птицы зимой», «Время суток: что сейчас, день или вечер?», «Кто как зимой одевается» и т.п. Малышу в год-полтора можно, например, показать березу и елку, дать их потрогать, обратить внимание на отличия, на снег, лежащий на ветках. Ребенку постарше можно задавать вопросы (не сомневайтесь, малышу всегда интересно подумать и поискать правильный ответ!) Например, спросите, какое сейчас время года, как он догадался, что зима, куда делись листья с деревьев. Не настаивайте на разговоре, если ребенок не расположен к нему, дайте время побегать, а потом поговорите о том, чем он сейчас заинтересовался. </a:t>
            </a:r>
            <a:endParaRPr lang="ru-RU" dirty="0"/>
          </a:p>
        </p:txBody>
      </p:sp>
    </p:spTree>
    <p:extLst>
      <p:ext uri="{BB962C8B-B14F-4D97-AF65-F5344CB8AC3E}">
        <p14:creationId xmlns:p14="http://schemas.microsoft.com/office/powerpoint/2010/main" val="13289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897708" cy="9906000"/>
          </a:xfrm>
        </p:spPr>
      </p:pic>
      <p:sp>
        <p:nvSpPr>
          <p:cNvPr id="3" name="TextBox 2"/>
          <p:cNvSpPr txBox="1"/>
          <p:nvPr/>
        </p:nvSpPr>
        <p:spPr>
          <a:xfrm>
            <a:off x="344032" y="307818"/>
            <a:ext cx="6274051" cy="8679299"/>
          </a:xfrm>
          <a:prstGeom prst="rect">
            <a:avLst/>
          </a:prstGeom>
          <a:noFill/>
        </p:spPr>
        <p:txBody>
          <a:bodyPr wrap="square" rtlCol="0">
            <a:spAutoFit/>
          </a:bodyPr>
          <a:lstStyle/>
          <a:p>
            <a:r>
              <a:rPr lang="ru-RU" b="1" dirty="0" smtClean="0"/>
              <a:t>Быстрые игры:</a:t>
            </a:r>
            <a:endParaRPr lang="ru-RU" dirty="0" smtClean="0"/>
          </a:p>
          <a:p>
            <a:r>
              <a:rPr lang="ru-RU" dirty="0" smtClean="0"/>
              <a:t>1.«Осторожный зайчик». Превратиться в зайчиков (руками изобразить заячьи уши). Присесть и попрыгать, не опуская рук.</a:t>
            </a:r>
          </a:p>
          <a:p>
            <a:r>
              <a:rPr lang="ru-RU" dirty="0" smtClean="0"/>
              <a:t>2.«Зайчик и лиса». Вы превращаетесь в зайчика и прячетесь от хитрой лисы за сугробы. А малыш ищет вас. Потом меняетесь ролями.</a:t>
            </a:r>
          </a:p>
          <a:p>
            <a:r>
              <a:rPr lang="ru-RU" dirty="0" smtClean="0"/>
              <a:t>3.«Олени». Полезно бегать по рыхлому снегу. Превращайтесь вместе в быстроногих оленей и вперед!</a:t>
            </a:r>
          </a:p>
          <a:p>
            <a:r>
              <a:rPr lang="ru-RU" dirty="0" smtClean="0"/>
              <a:t>4.«Лошадки». Малыш – кучер, он сидит на санках, вы, естественно, «лошадка». Командуя лошадкой, малыш играючи освоит такие сложные для него понятия, как «прямо», «вперед», «назад», «сбоку», а ребенок постарше перестанет путать «направо» и «налево».</a:t>
            </a:r>
          </a:p>
          <a:p>
            <a:r>
              <a:rPr lang="ru-RU" dirty="0" smtClean="0"/>
              <a:t>5.«Веселые лыжники». «Конькобежцы». Конечно, вы учите малыша кататься на лыжах, отталкиваться правильно, ходить разным шагом. Но в игре это делать интереснее и проще. Устройте соревнование на время. Например, успеет ли малыш доехать до той лавочки, пока вы считаете до десяти. Включите воображение и представляйте, где сейчас проходит ваш лыжный маршрут. Сейчас вы попали в лес: «Впереди дерево, объезжай его», «Ой, зайчик выскочил из кустов, ну-ка, кто быстрее, ты или зайчик?», «Лисичка около лыжни, не задень лыжной палкой», «Здесь берлога, тише, тише, не буди </a:t>
            </a:r>
            <a:r>
              <a:rPr lang="ru-RU" dirty="0" err="1" smtClean="0"/>
              <a:t>мишу</a:t>
            </a:r>
            <a:r>
              <a:rPr lang="ru-RU" dirty="0" smtClean="0"/>
              <a:t>», «Вот поляна, поехали по кругу»…</a:t>
            </a:r>
          </a:p>
          <a:p>
            <a:r>
              <a:rPr lang="ru-RU" dirty="0" smtClean="0"/>
              <a:t>6.«Фигуры на снегу». Малыш падает в сугроб, раскинув руки и ноги, а вы помогаете ему подняться; старайтесь, чтоб фигурка не смазалась: малыши обожают отставлять следы и любоваться на них. А вы повторите с ним, как называются различные части тела человека. В эту игру лучше играть в самом конце прогулки.</a:t>
            </a:r>
          </a:p>
        </p:txBody>
      </p:sp>
    </p:spTree>
    <p:extLst>
      <p:ext uri="{BB962C8B-B14F-4D97-AF65-F5344CB8AC3E}">
        <p14:creationId xmlns:p14="http://schemas.microsoft.com/office/powerpoint/2010/main" val="76636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897708" cy="9906000"/>
          </a:xfrm>
        </p:spPr>
      </p:pic>
      <p:sp>
        <p:nvSpPr>
          <p:cNvPr id="3" name="TextBox 2"/>
          <p:cNvSpPr txBox="1"/>
          <p:nvPr/>
        </p:nvSpPr>
        <p:spPr>
          <a:xfrm>
            <a:off x="362139" y="371192"/>
            <a:ext cx="6219730" cy="8125301"/>
          </a:xfrm>
          <a:prstGeom prst="rect">
            <a:avLst/>
          </a:prstGeom>
          <a:noFill/>
        </p:spPr>
        <p:txBody>
          <a:bodyPr wrap="square" rtlCol="0">
            <a:spAutoFit/>
          </a:bodyPr>
          <a:lstStyle/>
          <a:p>
            <a:r>
              <a:rPr lang="ru-RU" b="1" dirty="0" smtClean="0"/>
              <a:t>Игры в компании.</a:t>
            </a:r>
            <a:endParaRPr lang="ru-RU" dirty="0" smtClean="0"/>
          </a:p>
          <a:p>
            <a:r>
              <a:rPr lang="ru-RU" dirty="0" smtClean="0"/>
              <a:t>1.«Скачки». Все изображают резвых скакунов. Сначала скакуны разминаются (шаг на месте, можно на четвереньках, так смешнее). Потом бегут, подпрыгивают, скачут, отзываются на оклик – ржут. Все делается не сходя с места.</a:t>
            </a:r>
          </a:p>
          <a:p>
            <a:r>
              <a:rPr lang="ru-RU" dirty="0" smtClean="0"/>
              <a:t>2.«По тропинке, по дорожке…». Все встали друг за другом. Вы идете «по тропинке» и делаете вид, что «</a:t>
            </a:r>
            <a:r>
              <a:rPr lang="ru-RU" dirty="0" err="1" smtClean="0"/>
              <a:t>обходимте</a:t>
            </a:r>
            <a:r>
              <a:rPr lang="ru-RU" dirty="0" smtClean="0"/>
              <a:t>» препятствия, перепрыгиваете через ручей, пролезаете под ветками. Все остальные повторяют движения.</a:t>
            </a:r>
          </a:p>
          <a:p>
            <a:r>
              <a:rPr lang="ru-RU" dirty="0" smtClean="0"/>
              <a:t>3.«Кто живет в лесу (с поле, по дворе…)». Вы говорите: «В лесу живет волк, покажи, как он ходит». (Так перечисляете разных зверей и птиц).</a:t>
            </a:r>
          </a:p>
          <a:p>
            <a:r>
              <a:rPr lang="ru-RU" dirty="0" smtClean="0"/>
              <a:t> 4. Очень весело играть на снегу в классические игры: «Гуси-гуси», «Кошки-мышки», «Замри». Даже если ненароком все свалятся в кучу малу, вреда не будет: снег мягкий.</a:t>
            </a:r>
          </a:p>
          <a:p>
            <a:r>
              <a:rPr lang="ru-RU" b="1" dirty="0" smtClean="0"/>
              <a:t>Набегались? Пора</a:t>
            </a:r>
            <a:r>
              <a:rPr lang="ru-RU" dirty="0" smtClean="0"/>
              <a:t> </a:t>
            </a:r>
            <a:r>
              <a:rPr lang="ru-RU" b="1" dirty="0" smtClean="0"/>
              <a:t>отдохнуть</a:t>
            </a:r>
            <a:r>
              <a:rPr lang="ru-RU" dirty="0" smtClean="0"/>
              <a:t>.</a:t>
            </a:r>
          </a:p>
          <a:p>
            <a:r>
              <a:rPr lang="ru-RU" dirty="0" smtClean="0"/>
              <a:t>1.«Что из этого получится». Проведите на снегу линию любой формы, ребенок должен дорисовать так, чтобы получился какой-то предмет. Узоры на снегу можно выводить санками, лыжами, коньками.</a:t>
            </a:r>
          </a:p>
          <a:p>
            <a:r>
              <a:rPr lang="ru-RU" dirty="0" smtClean="0"/>
              <a:t>2.«Зимние слова». Вы начинаете говорить слово, а ваш малыш заканчивает его. Например: снегов…(</a:t>
            </a:r>
            <a:r>
              <a:rPr lang="ru-RU" dirty="0" err="1" smtClean="0"/>
              <a:t>вик</a:t>
            </a:r>
            <a:r>
              <a:rPr lang="ru-RU" dirty="0" smtClean="0"/>
              <a:t>), </a:t>
            </a:r>
            <a:r>
              <a:rPr lang="ru-RU" dirty="0" err="1" smtClean="0"/>
              <a:t>снего</a:t>
            </a:r>
            <a:r>
              <a:rPr lang="ru-RU" dirty="0" smtClean="0"/>
              <a:t>…(ход), дед </a:t>
            </a:r>
            <a:r>
              <a:rPr lang="ru-RU" dirty="0" err="1" smtClean="0"/>
              <a:t>мо</a:t>
            </a:r>
            <a:r>
              <a:rPr lang="ru-RU" dirty="0" smtClean="0"/>
              <a:t>…(роз), вью…(га). С 4-5 летним ребенком вы можете поменяться ролями, а малышу лет до двух надо называть те предметы, которые он видит перед собой.</a:t>
            </a:r>
          </a:p>
          <a:p>
            <a:r>
              <a:rPr lang="ru-RU" dirty="0" smtClean="0"/>
              <a:t>3.«Все белое». Называть по очереди предметы белого цвета, сначала те, что видите вокруг, потом – что вспомните (снег, мамина шапка, машина…).</a:t>
            </a:r>
          </a:p>
          <a:p>
            <a:endParaRPr lang="ru-RU" dirty="0"/>
          </a:p>
        </p:txBody>
      </p:sp>
    </p:spTree>
    <p:extLst>
      <p:ext uri="{BB962C8B-B14F-4D97-AF65-F5344CB8AC3E}">
        <p14:creationId xmlns:p14="http://schemas.microsoft.com/office/powerpoint/2010/main" val="3281507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897708" cy="9906000"/>
          </a:xfrm>
        </p:spPr>
      </p:pic>
      <p:sp>
        <p:nvSpPr>
          <p:cNvPr id="3" name="TextBox 2"/>
          <p:cNvSpPr txBox="1"/>
          <p:nvPr/>
        </p:nvSpPr>
        <p:spPr>
          <a:xfrm>
            <a:off x="389299" y="316871"/>
            <a:ext cx="6147303" cy="10064294"/>
          </a:xfrm>
          <a:prstGeom prst="rect">
            <a:avLst/>
          </a:prstGeom>
          <a:noFill/>
        </p:spPr>
        <p:txBody>
          <a:bodyPr wrap="square" rtlCol="0">
            <a:spAutoFit/>
          </a:bodyPr>
          <a:lstStyle/>
          <a:p>
            <a:r>
              <a:rPr lang="ru-RU" b="1" dirty="0" smtClean="0"/>
              <a:t>Научные игры и эксперименты.</a:t>
            </a:r>
            <a:endParaRPr lang="ru-RU" dirty="0" smtClean="0"/>
          </a:p>
          <a:p>
            <a:r>
              <a:rPr lang="ru-RU" dirty="0" smtClean="0"/>
              <a:t>1.«Снежные скульптуры». Конечно, вы с малышом уже лепили снежки, набирали снег в ведерко и делали куличи, катали снежный ком, лепили снеговика. А ведь можно сделать разных зверей (зайца, лису, кота, жирафа, бегемота). И раскрасить их. Для этого заранее разведите дома гуашь водой (несколько цветов в разных баночках) и полейте снежные фигурки. Можете не сомневаться, результат превзойдет все ожидания.</a:t>
            </a:r>
          </a:p>
          <a:p>
            <a:r>
              <a:rPr lang="ru-RU" dirty="0" smtClean="0"/>
              <a:t>2.«Откуда дует ветер». Возьмите с собой на прогулку компас. Поверните так, чтобы ветер дул в лицо, и по компасу вместе с ребенком определяйте его направление. Через несколько дней вам малыш сам начнет определять стороны света. А почему бы не взять на прогулку градусник и не измерить температуру снегу? И сравнить ее с температурой в квартире?</a:t>
            </a:r>
          </a:p>
          <a:p>
            <a:r>
              <a:rPr lang="ru-RU" dirty="0" smtClean="0"/>
              <a:t>3.Дети любят лизать сосульки и есть снег. Возьмите одну домой, поставьте в прозрачной баночке, а рядом баночку с питьевой водой. Когда сосулька (снег) растает, сравните цвет воды в этих баночках. Помогите малышу сделать полезный вывод.</a:t>
            </a:r>
          </a:p>
          <a:p>
            <a:r>
              <a:rPr lang="ru-RU" dirty="0" smtClean="0"/>
              <a:t>4.«Кто здесь был?» Обратите внимание ребенка на то, какие разные остаются следы на снегу. Сравните свой след и детский (чей больше? чей меньше?). Превращайтесь в следопытов и определяйте, кто гулял в вашем дворе.</a:t>
            </a:r>
          </a:p>
          <a:p>
            <a:r>
              <a:rPr lang="ru-RU" dirty="0" smtClean="0"/>
              <a:t>5.«Я вам помогу». Поговорите о том, что животным зимой трудно добывать себе корм. Берите с собой на прогулку кусочки хлеба, косточки, обрезки сала, зернышки, орешки. Ваш ребенок будет очень горд, что он помогает тем, кто слабее его «Снежные тропинки». Когда выпадает свежий снег, займитесь расчисткой тропинок. Можно лопатками, можно просто утаптывать их ногами. А можно даже создать целый лабиринт таких тропок и побегать по нему.</a:t>
            </a:r>
          </a:p>
          <a:p>
            <a:r>
              <a:rPr lang="ru-RU" b="1" dirty="0" smtClean="0"/>
              <a:t> </a:t>
            </a:r>
            <a:endParaRPr lang="ru-RU" dirty="0" smtClean="0"/>
          </a:p>
          <a:p>
            <a:endParaRPr lang="ru-RU" dirty="0" smtClean="0"/>
          </a:p>
          <a:p>
            <a:endParaRPr lang="ru-RU" dirty="0"/>
          </a:p>
        </p:txBody>
      </p:sp>
    </p:spTree>
    <p:extLst>
      <p:ext uri="{BB962C8B-B14F-4D97-AF65-F5344CB8AC3E}">
        <p14:creationId xmlns:p14="http://schemas.microsoft.com/office/powerpoint/2010/main" val="3832912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6897708" cy="9906000"/>
          </a:xfrm>
        </p:spPr>
      </p:pic>
      <p:sp>
        <p:nvSpPr>
          <p:cNvPr id="3" name="TextBox 2"/>
          <p:cNvSpPr txBox="1"/>
          <p:nvPr/>
        </p:nvSpPr>
        <p:spPr>
          <a:xfrm>
            <a:off x="389299" y="362139"/>
            <a:ext cx="6147303" cy="5170646"/>
          </a:xfrm>
          <a:prstGeom prst="rect">
            <a:avLst/>
          </a:prstGeom>
          <a:noFill/>
        </p:spPr>
        <p:txBody>
          <a:bodyPr wrap="square" rtlCol="0">
            <a:spAutoFit/>
          </a:bodyPr>
          <a:lstStyle/>
          <a:p>
            <a:r>
              <a:rPr lang="ru-RU" b="1" dirty="0" smtClean="0"/>
              <a:t>А теперь самая важная часть прогулки – как утащить свое сокровище домой.</a:t>
            </a:r>
            <a:endParaRPr lang="ru-RU" dirty="0" smtClean="0"/>
          </a:p>
          <a:p>
            <a:r>
              <a:rPr lang="ru-RU" dirty="0" smtClean="0"/>
              <a:t>Придумайте необычный звуковой сигнал (тайный код), который вы легко сможете изобразить (веселая песенка, чириканье птицы, завывание ветра), тогда ваш заигравшийся ребенок, услышав его, тут же примчится узнать, зачем это он понадобился. И можно отправляться домой. До следующей прогулки!</a:t>
            </a:r>
          </a:p>
          <a:p>
            <a:endParaRPr lang="ru-RU" dirty="0" smtClean="0"/>
          </a:p>
          <a:p>
            <a:pPr algn="ctr"/>
            <a:r>
              <a:rPr lang="ru-RU" sz="2400" b="1" dirty="0"/>
              <a:t>Зимушка-зима</a:t>
            </a:r>
            <a:r>
              <a:rPr lang="ru-RU" b="1" dirty="0"/>
              <a:t/>
            </a:r>
            <a:br>
              <a:rPr lang="ru-RU" b="1" dirty="0"/>
            </a:br>
            <a:r>
              <a:rPr lang="ru-RU" dirty="0"/>
              <a:t>Ах ты, зимушка-зима, русская красавица,</a:t>
            </a:r>
            <a:r>
              <a:rPr lang="ru-RU" dirty="0" smtClean="0"/>
              <a:t/>
            </a:r>
            <a:br>
              <a:rPr lang="ru-RU" dirty="0" smtClean="0"/>
            </a:br>
            <a:r>
              <a:rPr lang="ru-RU" dirty="0"/>
              <a:t>Приходи скорее к нам, ведь нам очень нравиться:</a:t>
            </a:r>
            <a:r>
              <a:rPr lang="ru-RU" dirty="0" smtClean="0"/>
              <a:t/>
            </a:r>
            <a:br>
              <a:rPr lang="ru-RU" dirty="0" smtClean="0"/>
            </a:br>
            <a:r>
              <a:rPr lang="ru-RU" dirty="0"/>
              <a:t>Бегать, кувыркаться, на коньках кататься,</a:t>
            </a:r>
            <a:r>
              <a:rPr lang="ru-RU" dirty="0" smtClean="0"/>
              <a:t/>
            </a:r>
            <a:br>
              <a:rPr lang="ru-RU" dirty="0" smtClean="0"/>
            </a:br>
            <a:r>
              <a:rPr lang="ru-RU" dirty="0"/>
              <a:t>Бабу снежную лепить и на лыжах походить,</a:t>
            </a:r>
            <a:r>
              <a:rPr lang="ru-RU" dirty="0" smtClean="0"/>
              <a:t/>
            </a:r>
            <a:br>
              <a:rPr lang="ru-RU" dirty="0" smtClean="0"/>
            </a:br>
            <a:r>
              <a:rPr lang="ru-RU" dirty="0"/>
              <a:t>А ещё, чтоб Дед Мороз всем подарки нам принёс!</a:t>
            </a:r>
            <a:br>
              <a:rPr lang="ru-RU" dirty="0"/>
            </a:br>
            <a:r>
              <a:rPr lang="ru-RU" dirty="0"/>
              <a:t/>
            </a:r>
            <a:br>
              <a:rPr lang="ru-RU" dirty="0"/>
            </a:br>
            <a:endParaRPr lang="ru-RU" dirty="0" smtClean="0"/>
          </a:p>
          <a:p>
            <a:endParaRPr lang="ru-RU" dirty="0"/>
          </a:p>
        </p:txBody>
      </p:sp>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5863" y="4809835"/>
            <a:ext cx="2586273" cy="1939705"/>
          </a:xfrm>
          <a:prstGeom prst="rect">
            <a:avLst/>
          </a:prstGeom>
        </p:spPr>
      </p:pic>
    </p:spTree>
    <p:extLst>
      <p:ext uri="{BB962C8B-B14F-4D97-AF65-F5344CB8AC3E}">
        <p14:creationId xmlns:p14="http://schemas.microsoft.com/office/powerpoint/2010/main" val="419101373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884</Words>
  <Application>Microsoft Office PowerPoint</Application>
  <PresentationFormat>Лист A4 (210x297 мм)</PresentationFormat>
  <Paragraphs>32</Paragraphs>
  <Slides>6</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Валентина</dc:creator>
  <cp:lastModifiedBy>Валентина</cp:lastModifiedBy>
  <cp:revision>3</cp:revision>
  <dcterms:created xsi:type="dcterms:W3CDTF">2016-10-13T09:56:23Z</dcterms:created>
  <dcterms:modified xsi:type="dcterms:W3CDTF">2016-10-13T10:14:37Z</dcterms:modified>
</cp:coreProperties>
</file>